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0"/>
  </p:notesMasterIdLst>
  <p:handoutMasterIdLst>
    <p:handoutMasterId r:id="rId31"/>
  </p:handoutMasterIdLst>
  <p:sldIdLst>
    <p:sldId id="285" r:id="rId5"/>
    <p:sldId id="286" r:id="rId6"/>
    <p:sldId id="288" r:id="rId7"/>
    <p:sldId id="289" r:id="rId8"/>
    <p:sldId id="290" r:id="rId9"/>
    <p:sldId id="297" r:id="rId10"/>
    <p:sldId id="296" r:id="rId11"/>
    <p:sldId id="299" r:id="rId12"/>
    <p:sldId id="302" r:id="rId13"/>
    <p:sldId id="304" r:id="rId14"/>
    <p:sldId id="305" r:id="rId15"/>
    <p:sldId id="306" r:id="rId16"/>
    <p:sldId id="307" r:id="rId17"/>
    <p:sldId id="308" r:id="rId18"/>
    <p:sldId id="309" r:id="rId19"/>
    <p:sldId id="292" r:id="rId20"/>
    <p:sldId id="293" r:id="rId21"/>
    <p:sldId id="291" r:id="rId22"/>
    <p:sldId id="294" r:id="rId23"/>
    <p:sldId id="295" r:id="rId24"/>
    <p:sldId id="303" r:id="rId25"/>
    <p:sldId id="300" r:id="rId26"/>
    <p:sldId id="301" r:id="rId27"/>
    <p:sldId id="310" r:id="rId28"/>
    <p:sldId id="311" r:id="rId2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o Zapata Caparrós" initials="SZC" lastIdx="1" clrIdx="0">
    <p:extLst>
      <p:ext uri="{19B8F6BF-5375-455C-9EA6-DF929625EA0E}">
        <p15:presenceInfo xmlns:p15="http://schemas.microsoft.com/office/powerpoint/2012/main" userId="1f664d797bcdf2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31/01/2023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31/01/2023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Programa </a:t>
            </a:r>
            <a:r>
              <a:rPr lang="es-ES" dirty="0" err="1"/>
              <a:t>Gpredict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D6BC2D-42CF-F321-769E-85078E05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91" y="1535837"/>
            <a:ext cx="8578017" cy="47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2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Programa </a:t>
            </a:r>
            <a:r>
              <a:rPr lang="es-ES" dirty="0" err="1"/>
              <a:t>gpredict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1494" y="1749397"/>
            <a:ext cx="4086396" cy="40177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10099" y="1749397"/>
            <a:ext cx="3610662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9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Diagrama de flujo </a:t>
            </a:r>
            <a:r>
              <a:rPr lang="es-ES" dirty="0" err="1"/>
              <a:t>Gnu</a:t>
            </a:r>
            <a:r>
              <a:rPr lang="es-ES" dirty="0"/>
              <a:t>-radio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67398" y="1682920"/>
            <a:ext cx="7057204" cy="44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Programa </a:t>
            </a:r>
            <a:r>
              <a:rPr lang="es-ES" dirty="0" err="1"/>
              <a:t>gpredict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0371" y="2729697"/>
            <a:ext cx="4430367" cy="13986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1264" y="2330058"/>
            <a:ext cx="4761532" cy="34893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F9EAA9-7353-E9B9-6859-12BD4156F409}"/>
              </a:ext>
            </a:extLst>
          </p:cNvPr>
          <p:cNvSpPr txBox="1"/>
          <p:nvPr/>
        </p:nvSpPr>
        <p:spPr>
          <a:xfrm>
            <a:off x="1991919" y="1606859"/>
            <a:ext cx="264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Demodulación FM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46BE98-75C0-5A96-556A-D462A1E393B6}"/>
              </a:ext>
            </a:extLst>
          </p:cNvPr>
          <p:cNvSpPr txBox="1"/>
          <p:nvPr/>
        </p:nvSpPr>
        <p:spPr>
          <a:xfrm>
            <a:off x="7510413" y="1606859"/>
            <a:ext cx="264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Demodulación AM</a:t>
            </a:r>
          </a:p>
        </p:txBody>
      </p:sp>
    </p:spTree>
    <p:extLst>
      <p:ext uri="{BB962C8B-B14F-4D97-AF65-F5344CB8AC3E}">
        <p14:creationId xmlns:p14="http://schemas.microsoft.com/office/powerpoint/2010/main" val="318296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Diagrama de flujo </a:t>
            </a:r>
            <a:r>
              <a:rPr lang="es-ES" dirty="0" err="1"/>
              <a:t>Gnu</a:t>
            </a:r>
            <a:r>
              <a:rPr lang="es-ES" dirty="0"/>
              <a:t>-radio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14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8633" y="1800151"/>
            <a:ext cx="9835373" cy="39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Diagrama de flujo </a:t>
            </a:r>
            <a:r>
              <a:rPr lang="es-ES" dirty="0" err="1"/>
              <a:t>Gnu</a:t>
            </a:r>
            <a:r>
              <a:rPr lang="es-ES" dirty="0"/>
              <a:t>-radio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0"/>
          <a:stretch/>
        </p:blipFill>
        <p:spPr>
          <a:xfrm>
            <a:off x="1563710" y="1634880"/>
            <a:ext cx="9105220" cy="45173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941892-63AE-5733-6AA7-B57815B9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67" y="3905805"/>
            <a:ext cx="509635" cy="6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8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18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313765" y="1597829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00" t="4478" r="20586" b="11965"/>
          <a:stretch/>
        </p:blipFill>
        <p:spPr>
          <a:xfrm>
            <a:off x="2159000" y="1523999"/>
            <a:ext cx="7874000" cy="522026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 GNU-Radio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20</a:t>
            </a:fld>
            <a:endParaRPr lang="es-ES" noProof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09" t="4696" r="20493" b="11930"/>
          <a:stretch/>
        </p:blipFill>
        <p:spPr>
          <a:xfrm>
            <a:off x="2062480" y="1444821"/>
            <a:ext cx="8067040" cy="5319751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21</a:t>
            </a:fld>
            <a:endParaRPr lang="es-ES" noProof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1C92B3-67F8-8D8E-9D5E-874691A79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002" y="1560902"/>
            <a:ext cx="5923995" cy="5022778"/>
          </a:xfrm>
        </p:spPr>
      </p:pic>
    </p:spTree>
    <p:extLst>
      <p:ext uri="{BB962C8B-B14F-4D97-AF65-F5344CB8AC3E}">
        <p14:creationId xmlns:p14="http://schemas.microsoft.com/office/powerpoint/2010/main" val="209944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Dificultades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22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75" y="2211916"/>
            <a:ext cx="10874850" cy="3745000"/>
          </a:xfrm>
        </p:spPr>
        <p:txBody>
          <a:bodyPr numCol="3"/>
          <a:lstStyle/>
          <a:p>
            <a:pPr marL="0" indent="0" algn="ctr">
              <a:buNone/>
            </a:pPr>
            <a:r>
              <a:rPr lang="es-ES" sz="2000" dirty="0"/>
              <a:t>GNU-Radio y SDR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Tiempo para familiarizarnos </a:t>
            </a:r>
          </a:p>
          <a:p>
            <a:pPr marL="228600" lvl="1" indent="0">
              <a:buNone/>
            </a:pPr>
            <a:r>
              <a:rPr lang="es-ES" dirty="0"/>
              <a:t>con ellas.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Diseño y montaje de la antena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Elección de la misma.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Montaje inicial.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/>
              <a:t>Rotura del montaje.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2000" dirty="0"/>
              <a:t>Posición geográfica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Entorno urbano.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Tiempo de medida.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s-ES" dirty="0"/>
              <a:t>Configuración </a:t>
            </a:r>
            <a:r>
              <a:rPr lang="es-ES" dirty="0" err="1"/>
              <a:t>SharpSDR</a:t>
            </a:r>
            <a:r>
              <a:rPr lang="es-ES" dirty="0"/>
              <a:t>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3B30641-BA63-E93A-9E5C-15D163238E60}"/>
              </a:ext>
            </a:extLst>
          </p:cNvPr>
          <p:cNvCxnSpPr>
            <a:cxnSpLocks/>
          </p:cNvCxnSpPr>
          <p:nvPr/>
        </p:nvCxnSpPr>
        <p:spPr>
          <a:xfrm>
            <a:off x="4021585" y="2211916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FC2BB0-63DE-C19D-D473-101D6019F3C8}"/>
              </a:ext>
            </a:extLst>
          </p:cNvPr>
          <p:cNvCxnSpPr>
            <a:cxnSpLocks/>
          </p:cNvCxnSpPr>
          <p:nvPr/>
        </p:nvCxnSpPr>
        <p:spPr>
          <a:xfrm>
            <a:off x="8115687" y="2240024"/>
            <a:ext cx="0" cy="2102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3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Presupuesto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23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1CCDF307-AD62-6AE6-301F-9DD99E44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10526"/>
              </p:ext>
            </p:extLst>
          </p:nvPr>
        </p:nvGraphicFramePr>
        <p:xfrm>
          <a:off x="1732539" y="1900395"/>
          <a:ext cx="8726922" cy="35416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08974">
                  <a:extLst>
                    <a:ext uri="{9D8B030D-6E8A-4147-A177-3AD203B41FA5}">
                      <a16:colId xmlns:a16="http://schemas.microsoft.com/office/drawing/2014/main" val="1694605250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1964771601"/>
                    </a:ext>
                  </a:extLst>
                </a:gridCol>
                <a:gridCol w="2908974">
                  <a:extLst>
                    <a:ext uri="{9D8B030D-6E8A-4147-A177-3AD203B41FA5}">
                      <a16:colId xmlns:a16="http://schemas.microsoft.com/office/drawing/2014/main" val="3118512316"/>
                    </a:ext>
                  </a:extLst>
                </a:gridCol>
              </a:tblGrid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Coste/Unidad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65953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Aluminio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0.81€/m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49806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Juntas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0.30€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685651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Estructura Antena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35316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SDR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45.98€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799960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Conectores SMA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1.1€/conector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46574"/>
                  </a:ext>
                </a:extLst>
              </a:tr>
              <a:tr h="442702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Cable coaxial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1.2€/m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579021"/>
                  </a:ext>
                </a:extLst>
              </a:tr>
              <a:tr h="442702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Coste 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i="1" dirty="0"/>
                        <a:t>67.49€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635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23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Conclusiones y 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571822"/>
            <a:ext cx="997712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u="sng" dirty="0"/>
              <a:t>Conclusión</a:t>
            </a:r>
          </a:p>
          <a:p>
            <a:r>
              <a:rPr lang="es-ES" sz="2400"/>
              <a:t>Buena </a:t>
            </a:r>
            <a:r>
              <a:rPr lang="es-ES" sz="2400" dirty="0"/>
              <a:t>relación resultados/tiempo</a:t>
            </a:r>
          </a:p>
          <a:p>
            <a:r>
              <a:rPr lang="es-ES" sz="2400" dirty="0"/>
              <a:t>Aprendizaje de nuevas tecnologías</a:t>
            </a:r>
          </a:p>
          <a:p>
            <a:endParaRPr lang="es-ES" sz="2400" dirty="0"/>
          </a:p>
          <a:p>
            <a:pPr marL="0" indent="0">
              <a:buNone/>
            </a:pPr>
            <a:r>
              <a:rPr lang="es-ES" sz="2400" u="sng" dirty="0"/>
              <a:t>Mejoras</a:t>
            </a:r>
          </a:p>
          <a:p>
            <a:r>
              <a:rPr lang="es-ES" sz="2400" dirty="0"/>
              <a:t>Antena de polarización circular</a:t>
            </a:r>
          </a:p>
          <a:p>
            <a:r>
              <a:rPr lang="es-ES" sz="2400" dirty="0"/>
              <a:t>Corrección síncrona del efecto Doppler</a:t>
            </a:r>
          </a:p>
          <a:p>
            <a:r>
              <a:rPr lang="es-ES" sz="2400" dirty="0"/>
              <a:t>Captación de imágenes de mayor calidad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24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04C541-BAEF-70FD-C29C-2B20BE53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42" y="1927674"/>
            <a:ext cx="3086580" cy="3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3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25</a:t>
            </a:fld>
            <a:endParaRPr lang="es-ES" noProof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E56E7AB-94EB-3B1F-D40B-580E9C19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4" y="1586671"/>
            <a:ext cx="5088561" cy="5088561"/>
          </a:xfrm>
        </p:spPr>
      </p:pic>
    </p:spTree>
    <p:extLst>
      <p:ext uri="{BB962C8B-B14F-4D97-AF65-F5344CB8AC3E}">
        <p14:creationId xmlns:p14="http://schemas.microsoft.com/office/powerpoint/2010/main" val="1794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Distribución del proyecto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16006F02-0565-F354-51E6-2113878F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1" y="1713801"/>
            <a:ext cx="10572318" cy="4135641"/>
          </a:xfrm>
        </p:spPr>
      </p:pic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A3C4659-4FEE-D710-1ACF-FFF860F9C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1437"/>
              </p:ext>
            </p:extLst>
          </p:nvPr>
        </p:nvGraphicFramePr>
        <p:xfrm>
          <a:off x="4011721" y="4101180"/>
          <a:ext cx="3825980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2990">
                  <a:extLst>
                    <a:ext uri="{9D8B030D-6E8A-4147-A177-3AD203B41FA5}">
                      <a16:colId xmlns:a16="http://schemas.microsoft.com/office/drawing/2014/main" val="3153781438"/>
                    </a:ext>
                  </a:extLst>
                </a:gridCol>
                <a:gridCol w="1912990">
                  <a:extLst>
                    <a:ext uri="{9D8B030D-6E8A-4147-A177-3AD203B41FA5}">
                      <a16:colId xmlns:a16="http://schemas.microsoft.com/office/drawing/2014/main" val="2249286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Satélite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Frecuencia de emisión [MHz]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8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3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137.9125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6892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A522EC0-D94F-F5FD-3B8B-704F9FE9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60934"/>
              </p:ext>
            </p:extLst>
          </p:nvPr>
        </p:nvGraphicFramePr>
        <p:xfrm>
          <a:off x="2032000" y="1796152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93024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917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7472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6387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151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Polarización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LHCP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Vertical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Horizontal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2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RHCP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9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</a:rPr>
                        <a:t>LHCP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12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0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9" y="1749397"/>
            <a:ext cx="3612193" cy="4016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9" y="1749397"/>
            <a:ext cx="4300625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1D7F1-8112-38A9-8901-690897B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5" y="1460867"/>
            <a:ext cx="6666667" cy="5000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5CC411-5700-8AD9-F8BA-DBBBE20C05C6}"/>
              </a:ext>
            </a:extLst>
          </p:cNvPr>
          <p:cNvCxnSpPr>
            <a:cxnSpLocks/>
          </p:cNvCxnSpPr>
          <p:nvPr/>
        </p:nvCxnSpPr>
        <p:spPr>
          <a:xfrm>
            <a:off x="6035040" y="3881120"/>
            <a:ext cx="6762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/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175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66ECB37-64A2-3C3F-09C6-44C097DF6525}"/>
              </a:ext>
            </a:extLst>
          </p:cNvPr>
          <p:cNvCxnSpPr>
            <a:cxnSpLocks/>
          </p:cNvCxnSpPr>
          <p:nvPr/>
        </p:nvCxnSpPr>
        <p:spPr>
          <a:xfrm>
            <a:off x="6033135" y="3841246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8F639B5-490F-4279-0EE5-6214D4A17A2F}"/>
              </a:ext>
            </a:extLst>
          </p:cNvPr>
          <p:cNvCxnSpPr>
            <a:cxnSpLocks/>
          </p:cNvCxnSpPr>
          <p:nvPr/>
        </p:nvCxnSpPr>
        <p:spPr>
          <a:xfrm>
            <a:off x="6711315" y="3841245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9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54904"/>
            <a:ext cx="452120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3" name="Imagen 2" descr="Una persona en frente de laptop&#10;&#10;Descripción generada automáticamente con confianza baja">
            <a:extLst>
              <a:ext uri="{FF2B5EF4-FFF2-40B4-BE49-F238E27FC236}">
                <a16:creationId xmlns:a16="http://schemas.microsoft.com/office/drawing/2014/main" id="{01FA80B2-8FD6-2DD7-C046-C3D27581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7722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http://purl.org/dc/dcmitype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137</TotalTime>
  <Words>317</Words>
  <Application>Microsoft Office PowerPoint</Application>
  <PresentationFormat>Panorámica</PresentationFormat>
  <Paragraphs>161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Wingdings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Distribución del proyecto</vt:lpstr>
      <vt:lpstr>Antena dipolo en v</vt:lpstr>
      <vt:lpstr>Antena dipolo en v</vt:lpstr>
      <vt:lpstr>Antena dipolo en v</vt:lpstr>
      <vt:lpstr>Antena dipolo en v</vt:lpstr>
      <vt:lpstr>Programa Gpredict</vt:lpstr>
      <vt:lpstr>Programa gpredict</vt:lpstr>
      <vt:lpstr>Diagrama de flujo Gnu-radio</vt:lpstr>
      <vt:lpstr>Programa gpredict</vt:lpstr>
      <vt:lpstr>Diagrama de flujo Gnu-radio</vt:lpstr>
      <vt:lpstr>Diagrama de flujo Gnu-radio</vt:lpstr>
      <vt:lpstr>Corrección del efecto doppler</vt:lpstr>
      <vt:lpstr>Método propuesto</vt:lpstr>
      <vt:lpstr>MÉTODO PROPUESTO</vt:lpstr>
      <vt:lpstr>RESULTADOS</vt:lpstr>
      <vt:lpstr>RESULTADOS</vt:lpstr>
      <vt:lpstr>RESULTADOS</vt:lpstr>
      <vt:lpstr>Dificultades</vt:lpstr>
      <vt:lpstr>Presupuesto</vt:lpstr>
      <vt:lpstr>Conclusiones y líneas futuras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Sergio Zapata Caparrós</cp:lastModifiedBy>
  <cp:revision>34</cp:revision>
  <dcterms:created xsi:type="dcterms:W3CDTF">2023-01-30T20:35:18Z</dcterms:created>
  <dcterms:modified xsi:type="dcterms:W3CDTF">2023-01-31T14:33:41Z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